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94" r:id="rId4"/>
    <p:sldId id="260" r:id="rId5"/>
    <p:sldId id="263" r:id="rId6"/>
    <p:sldId id="283" r:id="rId7"/>
    <p:sldId id="280" r:id="rId8"/>
    <p:sldId id="282" r:id="rId9"/>
    <p:sldId id="266" r:id="rId10"/>
    <p:sldId id="267" r:id="rId11"/>
    <p:sldId id="268" r:id="rId12"/>
    <p:sldId id="278" r:id="rId13"/>
    <p:sldId id="279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59E9F-46B8-4ABB-854C-49D4D6B3F756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BA965-DE79-4527-870C-98F1466E0E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37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FF8B13AA-B3E0-4465-9752-697EA07A03B8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96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B13AA-B3E0-4465-9752-697EA07A03B8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3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B13AA-B3E0-4465-9752-697EA07A03B8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5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B13AA-B3E0-4465-9752-697EA07A03B8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0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B13AA-B3E0-4465-9752-697EA07A03B8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9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B13AA-B3E0-4465-9752-697EA07A03B8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4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B13AA-B3E0-4465-9752-697EA07A03B8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6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B13AA-B3E0-4465-9752-697EA07A03B8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5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B13AA-B3E0-4465-9752-697EA07A03B8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1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B13AA-B3E0-4465-9752-697EA07A03B8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2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B13AA-B3E0-4465-9752-697EA07A03B8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7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81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46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30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468313" y="115888"/>
            <a:ext cx="2447925" cy="288925"/>
          </a:xfrm>
        </p:spPr>
        <p:txBody>
          <a:bodyPr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7D88-BE88-4842-9EC7-C2CDDC1B58A9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BCA8-28CC-48CB-84B6-970D09ED2A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7C8FE-EB3F-4486-B953-E3675AE93F85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2F30-2E3E-4658-A8F6-429CBB2DB1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03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a typeface="微软雅黑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E60D-F5DF-42C4-94C8-7EC9DEC9AEBA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DA29-8038-464E-93ED-1DFA0F4B0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85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ea typeface="微软雅黑" pitchFamily="34" charset="-122"/>
              </a:defRPr>
            </a:lvl1pPr>
            <a:lvl2pPr>
              <a:defRPr sz="2400">
                <a:ea typeface="微软雅黑" pitchFamily="34" charset="-122"/>
              </a:defRPr>
            </a:lvl2pPr>
            <a:lvl3pPr>
              <a:defRPr sz="2000">
                <a:ea typeface="微软雅黑" pitchFamily="34" charset="-122"/>
              </a:defRPr>
            </a:lvl3pPr>
            <a:lvl4pPr>
              <a:defRPr sz="1800">
                <a:ea typeface="微软雅黑" pitchFamily="34" charset="-122"/>
              </a:defRPr>
            </a:lvl4pPr>
            <a:lvl5pPr>
              <a:defRPr sz="1800"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ea typeface="微软雅黑" pitchFamily="34" charset="-122"/>
              </a:defRPr>
            </a:lvl1pPr>
            <a:lvl2pPr>
              <a:defRPr sz="2400">
                <a:ea typeface="微软雅黑" pitchFamily="34" charset="-122"/>
              </a:defRPr>
            </a:lvl2pPr>
            <a:lvl3pPr>
              <a:defRPr sz="2000">
                <a:ea typeface="微软雅黑" pitchFamily="34" charset="-122"/>
              </a:defRPr>
            </a:lvl3pPr>
            <a:lvl4pPr>
              <a:defRPr sz="1800">
                <a:ea typeface="微软雅黑" pitchFamily="34" charset="-122"/>
              </a:defRPr>
            </a:lvl4pPr>
            <a:lvl5pPr>
              <a:defRPr sz="1800"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69A4-76BE-4B21-9F18-F0149486D11D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12E2-5C46-47C3-8796-BDC268CAE7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53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a typeface="微软雅黑" pitchFamily="34" charset="-122"/>
              </a:defRPr>
            </a:lvl1pPr>
            <a:lvl2pPr>
              <a:defRPr sz="2000">
                <a:ea typeface="微软雅黑" pitchFamily="34" charset="-122"/>
              </a:defRPr>
            </a:lvl2pPr>
            <a:lvl3pPr>
              <a:defRPr sz="1800">
                <a:ea typeface="微软雅黑" pitchFamily="34" charset="-122"/>
              </a:defRPr>
            </a:lvl3pPr>
            <a:lvl4pPr>
              <a:defRPr sz="1600">
                <a:ea typeface="微软雅黑" pitchFamily="34" charset="-122"/>
              </a:defRPr>
            </a:lvl4pPr>
            <a:lvl5pPr>
              <a:defRPr sz="1600"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a typeface="微软雅黑" pitchFamily="34" charset="-122"/>
              </a:defRPr>
            </a:lvl1pPr>
            <a:lvl2pPr>
              <a:defRPr sz="2000">
                <a:ea typeface="微软雅黑" pitchFamily="34" charset="-122"/>
              </a:defRPr>
            </a:lvl2pPr>
            <a:lvl3pPr>
              <a:defRPr sz="1800">
                <a:ea typeface="微软雅黑" pitchFamily="34" charset="-122"/>
              </a:defRPr>
            </a:lvl3pPr>
            <a:lvl4pPr>
              <a:defRPr sz="1600">
                <a:ea typeface="微软雅黑" pitchFamily="34" charset="-122"/>
              </a:defRPr>
            </a:lvl4pPr>
            <a:lvl5pPr>
              <a:defRPr sz="1600"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08E2-CB0A-4872-8E9A-452D1AEDA149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84B9-0D38-45BA-A070-BDF41BE50B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34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FE62-1A55-4529-828F-253530350CE3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D537-A7A4-49FA-9349-7902AA6165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37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CF1B-579F-427A-9C6B-F2D90470FBFA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E7884-CD02-4194-8205-B0824DF8AD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067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a typeface="微软雅黑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a typeface="微软雅黑" pitchFamily="34" charset="-122"/>
              </a:defRPr>
            </a:lvl1pPr>
            <a:lvl2pPr>
              <a:defRPr sz="2800">
                <a:ea typeface="微软雅黑" pitchFamily="34" charset="-122"/>
              </a:defRPr>
            </a:lvl2pPr>
            <a:lvl3pPr>
              <a:defRPr sz="2400">
                <a:ea typeface="微软雅黑" pitchFamily="34" charset="-122"/>
              </a:defRPr>
            </a:lvl3pPr>
            <a:lvl4pPr>
              <a:defRPr sz="2000">
                <a:ea typeface="微软雅黑" pitchFamily="34" charset="-122"/>
              </a:defRPr>
            </a:lvl4pPr>
            <a:lvl5pPr>
              <a:defRPr sz="2000">
                <a:ea typeface="微软雅黑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F978-CB2A-4613-9BCD-F4E7791CE20D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A624-46B5-4B0A-819E-22D440791C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8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56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a typeface="微软雅黑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41FC-6AD4-45EF-9709-67CB2A73A703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B92B-D21D-41D9-93E9-21ADFEAC14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417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085-0B88-41B8-8D24-24DC5C587AC4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4C4E-FDF7-4422-817A-38FC274AEC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81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F950-00E4-4291-B8BE-722F88954888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101C-2FAF-49B9-B679-6F0CA053BB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95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9F10-A923-4CFF-A304-38FA997EED24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21BE-087D-4139-BEED-A943EA521A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60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64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69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52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50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6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42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0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C34E-492E-415E-9AB9-B431CB2F2061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F491-06DA-478B-B985-32D37B7A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55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fld id="{16493F16-0990-4D89-B0B9-F6DF83192524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2018/4/16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79856E-E50D-4E5B-9F04-0300C309D55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0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file:///E:\&#30002;&#37255;&#25968;&#25454;&#24211;\D-price-W-new.xlsx!&#22270;%20!%5bD-price-W-new.xlsx%5d&#22270;%20%20&#22270;&#34920;%20118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E:\&#30002;&#37255;&#25968;&#25454;&#24211;\D-price-W-new.xlsx!&#22270;%20!%5bD-price-W-new.xlsx%5d&#22270;%20%20&#22270;&#34920;%2086" TargetMode="External"/><Relationship Id="rId5" Type="http://schemas.openxmlformats.org/officeDocument/2006/relationships/image" Target="../media/image20.emf"/><Relationship Id="rId4" Type="http://schemas.openxmlformats.org/officeDocument/2006/relationships/oleObject" Target="file:///E:\&#30002;&#37255;&#25968;&#25454;&#24211;\D-price-W-new.xlsx!&#26680;&#24515;&#22270;!%5bD-price-W-new.xlsx%5d&#26680;&#24515;&#22270;%20&#22270;&#34920;%209" TargetMode="External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E:\PTA&#26399;&#36135;\&#30002;&#37255;\h&#30002;&#37255;&#21407;&#25968;&#25454;&#24211;\D-price-W-new.xlsx!&#26680;&#24515;&#22270;%20(2)!%5bD-price-W-new.xlsx%5d&#26680;&#24515;&#22270;%20(2)%20&#22270;&#34920;%201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E:\PTA&#26399;&#36135;\&#30002;&#37255;\h&#30002;&#37255;&#21407;&#25968;&#25454;&#24211;\D-price-W-new.xlsx!&#26680;&#24515;&#22270;%20(2)!%5bD-price-W-new.xlsx%5d&#26680;&#24515;&#22270;%20(2)%20&#22270;&#34920;%202" TargetMode="Externa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file:///E:\PTA&#26399;&#36135;\&#30002;&#37255;\h&#30002;&#37255;&#21407;&#25968;&#25454;&#24211;\D-price-W-new.xlsx!&#22270;!%5bD-price-W-new.xlsx%5d&#22270;%20&#22270;&#34920;%205" TargetMode="External"/><Relationship Id="rId4" Type="http://schemas.openxmlformats.org/officeDocument/2006/relationships/oleObject" Target="file:///E:\PTA&#26399;&#36135;\&#30002;&#37255;\h&#30002;&#37255;&#21407;&#25968;&#25454;&#24211;\D-price-W-new.xlsx!&#21608;&#25253;&#24211;&#23384;&#34920;&#26684;!R3C4:R5C9" TargetMode="External"/><Relationship Id="rId9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E:\PTA&#26399;&#36135;\&#30002;&#37255;\h&#30002;&#37255;&#21407;&#25968;&#25454;&#24211;\D-price-W-new.xlsx!&#22270;!%5bD-price-W-new.xlsx%5d&#22270;%20&#22270;&#34920;%202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E:\PTA&#26399;&#36135;\&#30002;&#37255;\h&#30002;&#37255;&#21407;&#25968;&#25454;&#24211;\D-price-W-new.xlsx!&#22270;!%5bD-price-W-new.xlsx%5d&#22270;%20&#22270;&#34920;%2011" TargetMode="External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file:///E:\PTA&#26399;&#36135;\&#30002;&#37255;\h&#30002;&#37255;&#21407;&#25968;&#25454;&#24211;\D-price-W-new.xlsx!&#22270;!%5bD-price-W-new.xlsx%5d&#22270;%20&#22270;&#34920;%201" TargetMode="External"/><Relationship Id="rId4" Type="http://schemas.openxmlformats.org/officeDocument/2006/relationships/oleObject" Target="file:///E:\PTA&#26399;&#36135;\&#30002;&#37255;\h&#30002;&#37255;&#21407;&#25968;&#25454;&#24211;\D-price-W-new.xlsx!&#21608;&#25253;&#24211;&#23384;&#34920;&#26684;!R9C4:R12C9" TargetMode="External"/><Relationship Id="rId9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file:///E:\&#30002;&#37255;&#25968;&#25454;&#24211;\D-price-W-new.xlsx!&#26680;&#24515;&#22270;!%5bD-price-W-new.xlsx%5d&#26680;&#24515;&#22270;%20&#22270;&#34920;%203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E:\&#30002;&#37255;&#25968;&#25454;&#24211;\D-price-W-new.xlsx!&#21608;&#25253;&#21644;&#25104;&#26412;&#31471;%20!R305C6:R317C17" TargetMode="External"/><Relationship Id="rId5" Type="http://schemas.openxmlformats.org/officeDocument/2006/relationships/image" Target="../media/image4.emf"/><Relationship Id="rId4" Type="http://schemas.openxmlformats.org/officeDocument/2006/relationships/oleObject" Target="file:///E:\&#30002;&#37255;&#25968;&#25454;&#24211;\D-price-W-new.xlsx!&#26680;&#24515;&#22270;!%5bD-price-W-new.xlsx%5d&#26680;&#24515;&#22270;%20&#22270;&#34920;%2024" TargetMode="External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file:///E:\&#30002;&#37255;&#25968;&#25454;&#24211;\D-price-W-new.xlsx!&#26680;&#24515;&#22270;!%5bD-price-W-new.xlsx%5d&#26680;&#24515;&#22270;%20&#22270;&#34920;%20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E:\&#30002;&#37255;&#25968;&#25454;&#24211;\D-price-W-new.xlsx!&#21608;&#25253;&#21644;&#25104;&#26412;&#31471;%20!R342C5:R345C15" TargetMode="External"/><Relationship Id="rId5" Type="http://schemas.openxmlformats.org/officeDocument/2006/relationships/image" Target="../media/image8.emf"/><Relationship Id="rId4" Type="http://schemas.openxmlformats.org/officeDocument/2006/relationships/oleObject" Target="file:///E:\&#30002;&#37255;&#25968;&#25454;&#24211;\D-price-W-new.xlsx!&#25991;&#31456;&#19987;&#29992;&#22270;!%5bD-price-W-new.xlsx%5d&#25991;&#31456;&#19987;&#29992;&#22270;%20&#22270;&#34920;%20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E:\&#30002;&#37255;&#25968;&#25454;&#24211;\D-price-W-new.xlsx!&#21608;&#25253;&#21644;&#25104;&#26412;&#31471;%20!R335C5:R338C15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E:\&#30002;&#37255;&#25968;&#25454;&#24211;\D-price-W-new.xlsx!&#26680;&#24515;&#22270;!%5bD-price-W-new.xlsx%5d&#26680;&#24515;&#22270;%20&#22270;&#34920;%20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E:\&#30002;&#37255;&#25968;&#25454;&#24211;\D-price-W-new.xlsx!&#26680;&#24515;&#22270;!%5bD-price-W-new.xlsx%5d&#26680;&#24515;&#22270;%20&#22270;&#34920;%2014" TargetMode="External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E:\&#30002;&#37255;&#25968;&#25454;&#24211;\D-price-W-new.xlsx!&#22270;%20!%5bD-price-W-new.xlsx%5d&#22270;%20%20&#22270;&#34920;%20100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E:\&#30002;&#37255;&#25968;&#25454;&#24211;\D-price-W-new.xlsx!&#22270;%20!%5bD-price-W-new.xlsx%5d&#22270;%20%20&#22270;&#34920;%2075" TargetMode="Externa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file:///E:\&#30002;&#37255;&#25968;&#25454;&#24211;\D-price-W-new.xlsx!&#22270;%20!%5bD-price-W-new.xlsx%5d&#22270;%20%20&#22270;&#34920;%20102" TargetMode="External"/><Relationship Id="rId4" Type="http://schemas.openxmlformats.org/officeDocument/2006/relationships/oleObject" Target="file:///E:\&#30002;&#37255;&#25968;&#25454;&#24211;\D-price-W-new.xlsx!&#22270;%20!%5bD-price-W-new.xlsx%5d&#22270;%20%20&#22270;&#34920;%2070" TargetMode="External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E:\&#30002;&#37255;&#25968;&#25454;&#24211;\D-price-W-new.xlsx!&#22270;%20!%5bD-price-W-new.xlsx%5d&#22270;%20%20&#22270;&#34920;%2072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E:\&#30002;&#37255;&#25968;&#25454;&#24211;\D-price-W-new.xlsx!&#22270;%20!%5bD-price-W-new.xlsx%5d&#22270;%20%20&#22270;&#34920;%2029" TargetMode="External"/><Relationship Id="rId5" Type="http://schemas.openxmlformats.org/officeDocument/2006/relationships/image" Target="../media/image17.emf"/><Relationship Id="rId4" Type="http://schemas.openxmlformats.org/officeDocument/2006/relationships/oleObject" Target="file:///E:\&#30002;&#37255;&#25968;&#25454;&#24211;\D-price-W-new.xlsx!&#22270;%20!%5bD-price-W-new.xlsx%5d&#22270;%20%20&#22270;&#34920;%2028" TargetMode="External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平面设计\品牌形象\ppt\20130715稿3\封面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78649" y="2134120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1C225E"/>
                </a:solidFill>
                <a:latin typeface="方正大黑简体"/>
                <a:ea typeface="方正大黑简体"/>
                <a:cs typeface="方正大黑简体"/>
              </a:rPr>
              <a:t>库存低位 做多安全边际较高</a:t>
            </a:r>
            <a:endParaRPr lang="en-US" altLang="zh-CN" b="1" dirty="0">
              <a:solidFill>
                <a:srgbClr val="1C225E"/>
              </a:solidFill>
              <a:latin typeface="方正大黑简体"/>
              <a:ea typeface="方正大黑简体"/>
              <a:cs typeface="方正大黑简体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165440" y="2730984"/>
            <a:ext cx="306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 smtClean="0">
              <a:solidFill>
                <a:srgbClr val="1C225E"/>
              </a:solidFill>
              <a:latin typeface="方正大黑简体"/>
              <a:ea typeface="方正大黑简体"/>
              <a:cs typeface="方正大黑简体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1C225E"/>
                </a:solidFill>
                <a:latin typeface="方正大黑简体"/>
                <a:ea typeface="方正大黑简体"/>
                <a:cs typeface="方正大黑简体"/>
              </a:rPr>
              <a:t>   </a:t>
            </a:r>
            <a:endParaRPr lang="en-US" altLang="zh-CN" sz="2400" b="1" dirty="0" smtClean="0">
              <a:solidFill>
                <a:srgbClr val="1C225E"/>
              </a:solidFill>
              <a:latin typeface="方正大黑简体"/>
              <a:ea typeface="方正大黑简体"/>
              <a:cs typeface="方正大黑简体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1C225E"/>
                </a:solidFill>
                <a:latin typeface="方正大黑简体"/>
                <a:ea typeface="方正大黑简体"/>
                <a:cs typeface="方正大黑简体"/>
              </a:rPr>
              <a:t>2018</a:t>
            </a:r>
            <a:r>
              <a:rPr lang="zh-CN" altLang="en-US" sz="2400" b="1" dirty="0" smtClean="0">
                <a:solidFill>
                  <a:srgbClr val="1C225E"/>
                </a:solidFill>
                <a:latin typeface="方正大黑简体"/>
                <a:ea typeface="方正大黑简体"/>
                <a:cs typeface="方正大黑简体"/>
              </a:rPr>
              <a:t>年</a:t>
            </a:r>
            <a:r>
              <a:rPr lang="en-US" altLang="zh-CN" sz="2400" b="1" dirty="0">
                <a:solidFill>
                  <a:srgbClr val="1C225E"/>
                </a:solidFill>
                <a:latin typeface="方正大黑简体"/>
                <a:ea typeface="方正大黑简体"/>
                <a:cs typeface="方正大黑简体"/>
              </a:rPr>
              <a:t>4</a:t>
            </a:r>
            <a:r>
              <a:rPr lang="zh-CN" altLang="en-US" sz="2400" b="1" dirty="0" smtClean="0">
                <a:solidFill>
                  <a:srgbClr val="1C225E"/>
                </a:solidFill>
                <a:latin typeface="方正大黑简体"/>
                <a:ea typeface="方正大黑简体"/>
                <a:cs typeface="方正大黑简体"/>
              </a:rPr>
              <a:t>月</a:t>
            </a:r>
            <a:r>
              <a:rPr lang="en-US" altLang="zh-CN" sz="2400" b="1" dirty="0" smtClean="0">
                <a:solidFill>
                  <a:srgbClr val="1C225E"/>
                </a:solidFill>
                <a:latin typeface="方正大黑简体"/>
                <a:ea typeface="方正大黑简体"/>
                <a:cs typeface="方正大黑简体"/>
              </a:rPr>
              <a:t>16</a:t>
            </a:r>
            <a:r>
              <a:rPr lang="zh-CN" altLang="en-US" sz="2400" b="1" dirty="0" smtClean="0">
                <a:solidFill>
                  <a:srgbClr val="1C225E"/>
                </a:solidFill>
                <a:latin typeface="方正大黑简体"/>
                <a:ea typeface="方正大黑简体"/>
                <a:cs typeface="方正大黑简体"/>
              </a:rPr>
              <a:t>日</a:t>
            </a:r>
            <a:endParaRPr lang="zh-CN" altLang="en-US" sz="2400" b="1" dirty="0">
              <a:solidFill>
                <a:srgbClr val="1C225E"/>
              </a:solidFill>
              <a:latin typeface="方正大黑简体"/>
              <a:ea typeface="方正大黑简体"/>
              <a:cs typeface="方正大黑简体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60" y="3931313"/>
            <a:ext cx="2516752" cy="25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165CA1-2E65-4CB9-913C-FBA09AC66862}" type="slidenum">
              <a:rPr lang="zh-C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98474" y="0"/>
            <a:ext cx="8094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外</a:t>
            </a: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采</a:t>
            </a:r>
            <a:r>
              <a:rPr lang="en-US" altLang="zh-CN" sz="2400" b="1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MTO</a:t>
            </a: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装置负荷下滑 利润有所修复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357" y="3534012"/>
            <a:ext cx="4111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2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外购甲醇制烯烃利润修复</a:t>
            </a:r>
            <a:endParaRPr lang="en-US" altLang="zh-CN" sz="2000" dirty="0" smtClean="0"/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200" dirty="0" smtClean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神</a:t>
            </a:r>
            <a:r>
              <a:rPr lang="zh-CN" altLang="en-US" sz="2000" dirty="0"/>
              <a:t>华榆林停车</a:t>
            </a:r>
            <a:r>
              <a:rPr lang="zh-CN" altLang="en-US" sz="2000" dirty="0" smtClean="0"/>
              <a:t>，中</a:t>
            </a:r>
            <a:r>
              <a:rPr lang="zh-CN" altLang="en-US" sz="2000" dirty="0"/>
              <a:t>天合创一套</a:t>
            </a:r>
            <a:r>
              <a:rPr lang="en-US" altLang="zh-CN" sz="2000" dirty="0" err="1"/>
              <a:t>MTO4.8</a:t>
            </a:r>
            <a:r>
              <a:rPr lang="zh-CN" altLang="en-US" sz="2000" dirty="0"/>
              <a:t>检修，大唐</a:t>
            </a:r>
            <a:r>
              <a:rPr lang="en-US" altLang="zh-CN" sz="2000" dirty="0" err="1"/>
              <a:t>MTP</a:t>
            </a:r>
            <a:r>
              <a:rPr lang="zh-CN" altLang="en-US" sz="2000" dirty="0"/>
              <a:t>本周停车</a:t>
            </a:r>
            <a:r>
              <a:rPr lang="zh-CN" altLang="en-US" sz="2000" dirty="0" smtClean="0"/>
              <a:t>，整体</a:t>
            </a:r>
            <a:r>
              <a:rPr lang="zh-CN" altLang="en-US" sz="2000" dirty="0"/>
              <a:t>开工率继续下滑。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61691"/>
              </p:ext>
            </p:extLst>
          </p:nvPr>
        </p:nvGraphicFramePr>
        <p:xfrm>
          <a:off x="163513" y="655638"/>
          <a:ext cx="4452937" cy="288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1" name="工作表" r:id="rId4" imgW="4933979" imgH="2848069" progId="Excel.Sheet.12">
                  <p:link updateAutomatic="1"/>
                </p:oleObj>
              </mc:Choice>
              <mc:Fallback>
                <p:oleObj name="工作表" r:id="rId4" imgW="4933979" imgH="28480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513" y="655638"/>
                        <a:ext cx="4452937" cy="288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69435"/>
              </p:ext>
            </p:extLst>
          </p:nvPr>
        </p:nvGraphicFramePr>
        <p:xfrm>
          <a:off x="4597400" y="612775"/>
          <a:ext cx="4498975" cy="297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2" name="工作表" r:id="rId6" imgW="5400707" imgH="2848069" progId="Excel.Sheet.12">
                  <p:link updateAutomatic="1"/>
                </p:oleObj>
              </mc:Choice>
              <mc:Fallback>
                <p:oleObj name="工作表" r:id="rId6" imgW="5400707" imgH="28480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97400" y="612775"/>
                        <a:ext cx="4498975" cy="297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88926"/>
              </p:ext>
            </p:extLst>
          </p:nvPr>
        </p:nvGraphicFramePr>
        <p:xfrm>
          <a:off x="4770438" y="3708400"/>
          <a:ext cx="414972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" name="工作表" r:id="rId8" imgW="4981489" imgH="2848069" progId="Excel.Sheet.12">
                  <p:link updateAutomatic="1"/>
                </p:oleObj>
              </mc:Choice>
              <mc:Fallback>
                <p:oleObj name="工作表" r:id="rId8" imgW="4981489" imgH="28480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70438" y="3708400"/>
                        <a:ext cx="4149725" cy="284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6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165CA1-2E65-4CB9-913C-FBA09AC66862}" type="slidenum">
              <a:rPr lang="zh-C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98475" y="-11066"/>
            <a:ext cx="738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持续去库   港口总库存处历史低位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253886"/>
              </p:ext>
            </p:extLst>
          </p:nvPr>
        </p:nvGraphicFramePr>
        <p:xfrm>
          <a:off x="498475" y="4418200"/>
          <a:ext cx="40100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" name="工作表" r:id="rId4" imgW="4009972" imgH="657288" progId="Excel.Sheet.12">
                  <p:link updateAutomatic="1"/>
                </p:oleObj>
              </mc:Choice>
              <mc:Fallback>
                <p:oleObj name="工作表" r:id="rId4" imgW="4009972" imgH="65728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4418200"/>
                        <a:ext cx="401002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933334"/>
              </p:ext>
            </p:extLst>
          </p:nvPr>
        </p:nvGraphicFramePr>
        <p:xfrm>
          <a:off x="167400" y="795008"/>
          <a:ext cx="4320000" cy="27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2" name="工作表" r:id="rId6" imgW="6534189" imgH="3438414" progId="Excel.Sheet.12">
                  <p:link updateAutomatic="1"/>
                </p:oleObj>
              </mc:Choice>
              <mc:Fallback>
                <p:oleObj name="工作表" r:id="rId6" imgW="6534189" imgH="343841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400" y="795008"/>
                        <a:ext cx="4320000" cy="27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65206"/>
              </p:ext>
            </p:extLst>
          </p:nvPr>
        </p:nvGraphicFramePr>
        <p:xfrm>
          <a:off x="4597400" y="820738"/>
          <a:ext cx="431800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3" name="工作表" r:id="rId8" imgW="6534189" imgH="3438414" progId="Excel.Sheet.12">
                  <p:link updateAutomatic="1"/>
                </p:oleObj>
              </mc:Choice>
              <mc:Fallback>
                <p:oleObj name="工作表" r:id="rId8" imgW="6534189" imgH="3438414" progId="Excel.Sheet.12">
                  <p:link updateAutomatic="1"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97400" y="820738"/>
                        <a:ext cx="4318000" cy="269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547662"/>
              </p:ext>
            </p:extLst>
          </p:nvPr>
        </p:nvGraphicFramePr>
        <p:xfrm>
          <a:off x="4602163" y="3852863"/>
          <a:ext cx="4344987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4" name="工作表" r:id="rId10" imgW="5648243" imgH="3762334" progId="Excel.Sheet.12">
                  <p:link updateAutomatic="1"/>
                </p:oleObj>
              </mc:Choice>
              <mc:Fallback>
                <p:oleObj name="工作表" r:id="rId10" imgW="5648243" imgH="3762334" progId="Excel.Sheet.12">
                  <p:link updateAutomatic="1"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02163" y="3852863"/>
                        <a:ext cx="4344987" cy="260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0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165CA1-2E65-4CB9-913C-FBA09AC66862}" type="slidenum">
              <a:rPr lang="zh-C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98475" y="0"/>
            <a:ext cx="738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华东库存去库明显 华南有小幅累库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303069"/>
              </p:ext>
            </p:extLst>
          </p:nvPr>
        </p:nvGraphicFramePr>
        <p:xfrm>
          <a:off x="361671" y="4313425"/>
          <a:ext cx="40100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" name="工作表" r:id="rId4" imgW="4009972" imgH="866757" progId="Excel.Sheet.12">
                  <p:link updateAutomatic="1"/>
                </p:oleObj>
              </mc:Choice>
              <mc:Fallback>
                <p:oleObj name="工作表" r:id="rId4" imgW="4009972" imgH="86675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671" y="4313425"/>
                        <a:ext cx="401002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002436"/>
              </p:ext>
            </p:extLst>
          </p:nvPr>
        </p:nvGraphicFramePr>
        <p:xfrm>
          <a:off x="4536048" y="3834373"/>
          <a:ext cx="4343400" cy="27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2" name="工作表" r:id="rId6" imgW="5648243" imgH="3762334" progId="Excel.Sheet.12">
                  <p:link updateAutomatic="1"/>
                </p:oleObj>
              </mc:Choice>
              <mc:Fallback>
                <p:oleObj name="工作表" r:id="rId6" imgW="5648243" imgH="3762334" progId="Excel.Sheet.12">
                  <p:link updateAutomatic="1"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6048" y="3834373"/>
                        <a:ext cx="4343400" cy="27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400112"/>
              </p:ext>
            </p:extLst>
          </p:nvPr>
        </p:nvGraphicFramePr>
        <p:xfrm>
          <a:off x="4543799" y="1001619"/>
          <a:ext cx="4343400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3" name="工作表" r:id="rId8" imgW="5648243" imgH="3762334" progId="Excel.Sheet.12">
                  <p:link updateAutomatic="1"/>
                </p:oleObj>
              </mc:Choice>
              <mc:Fallback>
                <p:oleObj name="工作表" r:id="rId8" imgW="5648243" imgH="3762334" progId="Excel.Sheet.12">
                  <p:link updateAutomatic="1"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43799" y="1001619"/>
                        <a:ext cx="4343400" cy="268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777283"/>
              </p:ext>
            </p:extLst>
          </p:nvPr>
        </p:nvGraphicFramePr>
        <p:xfrm>
          <a:off x="107950" y="1014413"/>
          <a:ext cx="4344988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" name="工作表" r:id="rId10" imgW="5648243" imgH="3762334" progId="Excel.Sheet.12">
                  <p:link updateAutomatic="1"/>
                </p:oleObj>
              </mc:Choice>
              <mc:Fallback>
                <p:oleObj name="工作表" r:id="rId10" imgW="5648243" imgH="3762334" progId="Excel.Sheet.12">
                  <p:link updateAutomatic="1"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950" y="1014413"/>
                        <a:ext cx="4344988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2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591524" y="908869"/>
            <a:ext cx="8229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ea typeface="宋体" panose="02010600030101010101" pitchFamily="2" charset="-122"/>
              </a:rPr>
              <a:t>联系人：</a:t>
            </a:r>
            <a:endParaRPr lang="en-US" altLang="zh-CN" sz="1400" b="1" dirty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b="1" dirty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ea typeface="宋体" panose="02010600030101010101" pitchFamily="2" charset="-122"/>
              </a:rPr>
              <a:t>王存响</a:t>
            </a:r>
            <a:endParaRPr lang="en-US" altLang="zh-CN" sz="1400" dirty="0" smtClean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能</a:t>
            </a:r>
            <a:r>
              <a:rPr lang="zh-CN" altLang="en-US" sz="1400" dirty="0" smtClean="0">
                <a:ea typeface="宋体" panose="02010600030101010101" pitchFamily="2" charset="-122"/>
              </a:rPr>
              <a:t>化研究员</a:t>
            </a:r>
            <a:endParaRPr lang="en-US" altLang="zh-CN" sz="1400" dirty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执业编号：</a:t>
            </a:r>
            <a:r>
              <a:rPr lang="en-US" altLang="zh-CN" sz="1400" dirty="0" smtClean="0">
                <a:ea typeface="宋体" panose="02010600030101010101" pitchFamily="2" charset="-122"/>
              </a:rPr>
              <a:t>F3030742</a:t>
            </a:r>
            <a:endParaRPr lang="en-US" altLang="zh-CN" sz="1400" dirty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电话：</a:t>
            </a:r>
            <a:r>
              <a:rPr lang="en-US" altLang="zh-CN" sz="1400" dirty="0" smtClean="0">
                <a:ea typeface="宋体" panose="02010600030101010101" pitchFamily="2" charset="-122"/>
              </a:rPr>
              <a:t>0571-28132632</a:t>
            </a:r>
            <a:endParaRPr lang="en-US" altLang="zh-CN" sz="1400" dirty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邮箱</a:t>
            </a:r>
            <a:r>
              <a:rPr lang="zh-CN" altLang="en-US" sz="1400" dirty="0" smtClean="0">
                <a:ea typeface="宋体" panose="02010600030101010101" pitchFamily="2" charset="-122"/>
              </a:rPr>
              <a:t>：</a:t>
            </a:r>
            <a:r>
              <a:rPr lang="en-US" altLang="zh-CN" sz="1400" dirty="0">
                <a:ea typeface="宋体" panose="02010600030101010101" pitchFamily="2" charset="-122"/>
              </a:rPr>
              <a:t>wangcunxiang</a:t>
            </a:r>
            <a:r>
              <a:rPr lang="en-US" altLang="zh-CN" sz="1400" dirty="0" smtClean="0">
                <a:ea typeface="宋体" panose="02010600030101010101" pitchFamily="2" charset="-122"/>
              </a:rPr>
              <a:t>@cindasc.com</a:t>
            </a:r>
            <a:endParaRPr lang="en-US" altLang="zh-CN" sz="1400" dirty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dirty="0" smtClean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徐林</a:t>
            </a:r>
            <a:endParaRPr lang="en-US" altLang="zh-CN" sz="1400" dirty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能化研究员</a:t>
            </a:r>
            <a:endParaRPr lang="en-US" altLang="zh-CN" sz="1400" dirty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ea typeface="宋体" panose="02010600030101010101" pitchFamily="2" charset="-122"/>
              </a:rPr>
              <a:t>投资</a:t>
            </a:r>
            <a:r>
              <a:rPr lang="zh-CN" altLang="en-US" sz="1400" dirty="0">
                <a:ea typeface="宋体" panose="02010600030101010101" pitchFamily="2" charset="-122"/>
              </a:rPr>
              <a:t>咨询：</a:t>
            </a:r>
            <a:r>
              <a:rPr lang="en-US" altLang="zh-CN" sz="1400" dirty="0" smtClean="0">
                <a:ea typeface="宋体" panose="02010600030101010101" pitchFamily="2" charset="-122"/>
              </a:rPr>
              <a:t>Z0012867</a:t>
            </a:r>
            <a:r>
              <a:rPr lang="en-US" altLang="zh-CN" sz="1400" dirty="0">
                <a:ea typeface="宋体" panose="02010600030101010101" pitchFamily="2" charset="-122"/>
              </a:rPr>
              <a:t>	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ea typeface="宋体" panose="02010600030101010101" pitchFamily="2" charset="-122"/>
              </a:rPr>
              <a:t>电话</a:t>
            </a:r>
            <a:r>
              <a:rPr lang="zh-CN" altLang="en-US" sz="1400" dirty="0">
                <a:ea typeface="宋体" panose="02010600030101010101" pitchFamily="2" charset="-122"/>
              </a:rPr>
              <a:t>：</a:t>
            </a:r>
            <a:r>
              <a:rPr lang="en-US" altLang="zh-CN" sz="1400" dirty="0" smtClean="0">
                <a:ea typeface="宋体" panose="02010600030101010101" pitchFamily="2" charset="-122"/>
              </a:rPr>
              <a:t>0571-28132638</a:t>
            </a:r>
            <a:endParaRPr lang="en-US" altLang="zh-CN" sz="1400" dirty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邮箱</a:t>
            </a:r>
            <a:r>
              <a:rPr lang="zh-CN" altLang="en-US" sz="1400" dirty="0" smtClean="0">
                <a:ea typeface="宋体" panose="02010600030101010101" pitchFamily="2" charset="-122"/>
              </a:rPr>
              <a:t>：</a:t>
            </a:r>
            <a:r>
              <a:rPr lang="en-US" altLang="zh-CN" sz="1400" dirty="0">
                <a:ea typeface="宋体" panose="02010600030101010101" pitchFamily="2" charset="-122"/>
              </a:rPr>
              <a:t>xulin</a:t>
            </a:r>
            <a:r>
              <a:rPr lang="en-US" altLang="zh-CN" sz="1400" dirty="0" smtClean="0">
                <a:ea typeface="宋体" panose="02010600030101010101" pitchFamily="2" charset="-122"/>
              </a:rPr>
              <a:t>@cindasc.com</a:t>
            </a:r>
            <a:endParaRPr lang="en-US" altLang="zh-CN" sz="1400" dirty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24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684213" y="692150"/>
            <a:ext cx="79200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ea typeface="宋体" panose="02010600030101010101" pitchFamily="2" charset="-122"/>
              </a:rPr>
              <a:t>重要声明</a:t>
            </a:r>
            <a:endParaRPr lang="en-US" altLang="zh-CN" sz="1800" b="1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b="1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ea typeface="宋体" panose="02010600030101010101" pitchFamily="2" charset="-122"/>
              </a:rPr>
              <a:t>报告中的信息均来源于公开可获得的资料，信达期货有限公司力求准确可靠，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ea typeface="宋体" panose="02010600030101010101" pitchFamily="2" charset="-122"/>
              </a:rPr>
              <a:t>但对这些信息的准确性及完整性不做任何保证，据此投资，责任自负。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ea typeface="宋体" panose="02010600030101010101" pitchFamily="2" charset="-122"/>
              </a:rPr>
              <a:t>本报告不构成个人投资建议，也没有考虑到个别客户特殊的投资目标、财政状况或需要。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ea typeface="宋体" panose="02010600030101010101" pitchFamily="2" charset="-122"/>
              </a:rPr>
              <a:t>客户应考虑本报告中的任何意见或建议是否符合其特定情况。未经信达期货有限公司授权许可，任何引用、转载以及向第三方传播本报告的行为均可能承担法律责任。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ea typeface="宋体" panose="02010600030101010101" pitchFamily="2" charset="-122"/>
              </a:rPr>
              <a:t>期市有风险，入市需谨慎。</a:t>
            </a:r>
          </a:p>
        </p:txBody>
      </p:sp>
    </p:spTree>
    <p:extLst>
      <p:ext uri="{BB962C8B-B14F-4D97-AF65-F5344CB8AC3E}">
        <p14:creationId xmlns:p14="http://schemas.microsoft.com/office/powerpoint/2010/main" val="25189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:\平面设计\品牌形象\ppt\20130715稿3\封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灯片编号占位符 5"/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A19288B-559E-4707-8706-9144CA0BFE43}" type="slidenum">
              <a:rPr lang="zh-CN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611188" y="5589588"/>
            <a:ext cx="61928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/>
              <a:t>地址：杭州市文晖路</a:t>
            </a:r>
            <a:r>
              <a:rPr lang="en-US" altLang="zh-CN" sz="1200"/>
              <a:t>108</a:t>
            </a:r>
            <a:r>
              <a:rPr lang="zh-CN" altLang="en-US" sz="1200"/>
              <a:t>号浙江出版物资大厦</a:t>
            </a:r>
            <a:r>
              <a:rPr lang="en-US" altLang="zh-CN" sz="1200"/>
              <a:t>1125</a:t>
            </a:r>
            <a:r>
              <a:rPr lang="zh-CN" altLang="en-US" sz="1200"/>
              <a:t>室、</a:t>
            </a:r>
            <a:r>
              <a:rPr lang="en-US" altLang="zh-CN" sz="1200"/>
              <a:t>1127</a:t>
            </a:r>
            <a:r>
              <a:rPr lang="zh-CN" altLang="en-US" sz="1200"/>
              <a:t>室、</a:t>
            </a:r>
            <a:r>
              <a:rPr lang="en-US" altLang="zh-CN" sz="1200"/>
              <a:t>12</a:t>
            </a:r>
            <a:r>
              <a:rPr lang="zh-CN" altLang="en-US" sz="1200"/>
              <a:t>楼和</a:t>
            </a:r>
            <a:r>
              <a:rPr lang="en-US" altLang="zh-CN" sz="1200"/>
              <a:t>16</a:t>
            </a:r>
            <a:r>
              <a:rPr lang="zh-CN" altLang="en-US" sz="1200"/>
              <a:t>楼</a:t>
            </a:r>
            <a:endParaRPr lang="en-US" altLang="zh-CN" sz="12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/>
              <a:t>邮编：</a:t>
            </a:r>
            <a:r>
              <a:rPr lang="en-US" altLang="zh-CN" sz="1200"/>
              <a:t>310004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/>
              <a:t>电话：</a:t>
            </a:r>
            <a:r>
              <a:rPr lang="en-US" altLang="zh-CN" sz="1200"/>
              <a:t>0571-28132639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/>
              <a:t>传真：</a:t>
            </a:r>
            <a:r>
              <a:rPr lang="en-US" altLang="zh-CN" sz="1200"/>
              <a:t>0571-28132689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/>
              <a:t>网址：</a:t>
            </a:r>
            <a:r>
              <a:rPr lang="en-US" altLang="zh-CN" sz="1200"/>
              <a:t>www.cindaqh.com</a:t>
            </a:r>
            <a:endParaRPr lang="zh-CN" altLang="en-US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77" y="1080655"/>
            <a:ext cx="6855045" cy="45089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5638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165CA1-2E65-4CB9-913C-FBA09AC66862}" type="slidenum">
              <a:rPr lang="zh-C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98475" y="0"/>
            <a:ext cx="738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核心观点</a:t>
            </a:r>
            <a:endParaRPr lang="zh-CN" altLang="en-US" sz="2400" b="1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475" y="973241"/>
            <a:ext cx="8188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供应端：国内装置春检停车和重启恢复生产均有，整体上负荷下降明显；国外装置四月初开始检修，四月份是检修高峰。山东甲醇企业盈利尚可。</a:t>
            </a:r>
            <a:endParaRPr lang="en-US" altLang="zh-CN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需求端：传统下游，醋酸负荷下降明显，</a:t>
            </a:r>
            <a:r>
              <a:rPr lang="zh-CN" altLang="en-US" sz="1600" dirty="0"/>
              <a:t>甲醛、二甲醚开工低位</a:t>
            </a:r>
            <a:r>
              <a:rPr lang="zh-CN" altLang="en-US" sz="1600" dirty="0" smtClean="0"/>
              <a:t>维持</a:t>
            </a:r>
            <a:r>
              <a:rPr lang="zh-CN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；新兴下游烯烃</a:t>
            </a:r>
            <a:r>
              <a:rPr lang="zh-CN" altLang="en-US" sz="1600" dirty="0" smtClean="0"/>
              <a:t>烯烃</a:t>
            </a:r>
            <a:r>
              <a:rPr lang="zh-CN" altLang="en-US" sz="1600" dirty="0"/>
              <a:t>装置检修，需求量下滑</a:t>
            </a:r>
            <a:r>
              <a:rPr lang="zh-CN" altLang="en-US" sz="1600" dirty="0" smtClean="0"/>
              <a:t>明显，后期还有装置有检修计划，需求将继续</a:t>
            </a:r>
            <a:r>
              <a:rPr lang="zh-CN" altLang="en-US" sz="1600" dirty="0"/>
              <a:t>减弱</a:t>
            </a:r>
            <a:r>
              <a:rPr lang="zh-CN" altLang="en-US" sz="1600" dirty="0" smtClean="0"/>
              <a:t>。</a:t>
            </a:r>
            <a:r>
              <a:rPr lang="zh-CN" altLang="en-US" sz="1600" dirty="0"/>
              <a:t>传统下游大多盈利较好，二甲醚</a:t>
            </a:r>
            <a:r>
              <a:rPr lang="zh-CN" altLang="en-US" sz="1600" dirty="0" smtClean="0"/>
              <a:t>亏损</a:t>
            </a:r>
            <a:r>
              <a:rPr lang="zh-CN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；</a:t>
            </a:r>
            <a:r>
              <a:rPr lang="zh-CN" altLang="en-US" sz="1600" dirty="0" smtClean="0"/>
              <a:t>新兴</a:t>
            </a:r>
            <a:r>
              <a:rPr lang="zh-CN" altLang="en-US" sz="1600" dirty="0"/>
              <a:t>下游利润中位水平； </a:t>
            </a:r>
            <a:endParaRPr lang="en-US" altLang="zh-CN" sz="1600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库存：地区分化明显，江浙地区去库明显，华南小幅累库。</a:t>
            </a:r>
            <a:endParaRPr lang="en-US" altLang="zh-CN" sz="1600" dirty="0" smtClean="0"/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行情展望：供应和需求的装置负荷均</a:t>
            </a:r>
            <a:r>
              <a:rPr lang="zh-CN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在做减法，需</a:t>
            </a:r>
            <a:r>
              <a:rPr lang="zh-CN" alt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关注下游对于原料的采购热情</a:t>
            </a:r>
            <a:r>
              <a:rPr lang="zh-CN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。临近交割月，行情或有异常波动。目前</a:t>
            </a:r>
            <a:r>
              <a:rPr lang="zh-CN" altLang="en-US" sz="1600" dirty="0" smtClean="0"/>
              <a:t>库存处于低位，仓单成本较高，现货紧俏，或将上行。</a:t>
            </a:r>
            <a:endParaRPr lang="en-US" altLang="zh-CN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600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操作策略：</a:t>
            </a:r>
            <a:r>
              <a:rPr lang="en-US" altLang="zh-CN" sz="1600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zh-CN" altLang="en-US" sz="1600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月多单止盈；</a:t>
            </a:r>
            <a:r>
              <a:rPr lang="en-US" altLang="zh-CN" sz="1600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9-1</a:t>
            </a:r>
            <a:r>
              <a:rPr lang="zh-CN" altLang="en-US" sz="1600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反套继续持有。</a:t>
            </a:r>
            <a:endParaRPr lang="en-US" altLang="zh-CN" sz="1600" kern="100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1950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68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165CA1-2E65-4CB9-913C-FBA09AC66862}" type="slidenum">
              <a:rPr lang="zh-C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98475" y="0"/>
            <a:ext cx="738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现货市场地区涨跌分化 期货稳步上涨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99678"/>
              </p:ext>
            </p:extLst>
          </p:nvPr>
        </p:nvGraphicFramePr>
        <p:xfrm>
          <a:off x="187325" y="3808413"/>
          <a:ext cx="4471988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" name="工作表" r:id="rId4" imgW="5267356" imgH="2771678" progId="Excel.Sheet.12">
                  <p:link updateAutomatic="1"/>
                </p:oleObj>
              </mc:Choice>
              <mc:Fallback>
                <p:oleObj name="工作表" r:id="rId4" imgW="5267356" imgH="277167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325" y="3808413"/>
                        <a:ext cx="4471988" cy="283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110741"/>
              </p:ext>
            </p:extLst>
          </p:nvPr>
        </p:nvGraphicFramePr>
        <p:xfrm>
          <a:off x="231775" y="531813"/>
          <a:ext cx="8745538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" name="工作表" r:id="rId6" imgW="9477354" imgH="2981416" progId="Excel.Sheet.12">
                  <p:link updateAutomatic="1"/>
                </p:oleObj>
              </mc:Choice>
              <mc:Fallback>
                <p:oleObj name="工作表" r:id="rId6" imgW="9477354" imgH="298141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775" y="531813"/>
                        <a:ext cx="8745538" cy="312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73524"/>
              </p:ext>
            </p:extLst>
          </p:nvPr>
        </p:nvGraphicFramePr>
        <p:xfrm>
          <a:off x="4640263" y="3802063"/>
          <a:ext cx="4402137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" name="工作表" r:id="rId8" imgW="4952875" imgH="2848069" progId="Excel.Sheet.12">
                  <p:link updateAutomatic="1"/>
                </p:oleObj>
              </mc:Choice>
              <mc:Fallback>
                <p:oleObj name="工作表" r:id="rId8" imgW="4952875" imgH="28480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0263" y="3802063"/>
                        <a:ext cx="4402137" cy="284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4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165CA1-2E65-4CB9-913C-FBA09AC66862}" type="slidenum">
              <a:rPr lang="zh-C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98474" y="0"/>
            <a:ext cx="789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停车和重启互现  整体负荷降低明显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00563"/>
              </p:ext>
            </p:extLst>
          </p:nvPr>
        </p:nvGraphicFramePr>
        <p:xfrm>
          <a:off x="840722" y="1443597"/>
          <a:ext cx="7701494" cy="342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" name="工作表" r:id="rId4" imgW="4552823" imgH="2848069" progId="Excel.Sheet.12">
                  <p:link updateAutomatic="1"/>
                </p:oleObj>
              </mc:Choice>
              <mc:Fallback>
                <p:oleObj name="工作表" r:id="rId4" imgW="4552823" imgH="28480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722" y="1443597"/>
                        <a:ext cx="7701494" cy="342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1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15546" y="633556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165CA1-2E65-4CB9-913C-FBA09AC66862}" type="slidenum">
              <a:rPr lang="zh-C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9481" y="0"/>
            <a:ext cx="738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国外装置检修力度较大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38911"/>
              </p:ext>
            </p:extLst>
          </p:nvPr>
        </p:nvGraphicFramePr>
        <p:xfrm>
          <a:off x="618565" y="753033"/>
          <a:ext cx="7584889" cy="3719469"/>
        </p:xfrm>
        <a:graphic>
          <a:graphicData uri="http://schemas.openxmlformats.org/drawingml/2006/table">
            <a:tbl>
              <a:tblPr/>
              <a:tblGrid>
                <a:gridCol w="3453455"/>
                <a:gridCol w="1144090"/>
                <a:gridCol w="2987344"/>
              </a:tblGrid>
              <a:tr h="5688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公司名称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产能（万吨</a:t>
                      </a:r>
                      <a:r>
                        <a:rPr lang="en-US" altLang="zh-CN" sz="1800" b="1" i="0" u="none" strike="noStrike" dirty="0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800" b="1" i="0" u="none" strike="noStrike" dirty="0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年）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装置运行情况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4FF"/>
                    </a:solidFill>
                  </a:tcPr>
                </a:tc>
              </a:tr>
              <a:tr h="8459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伊朗</a:t>
                      </a:r>
                      <a:r>
                        <a:rPr 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ZPC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330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日停一套</a:t>
                      </a:r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165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，为期</a:t>
                      </a:r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50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88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伊朗</a:t>
                      </a:r>
                      <a:r>
                        <a:rPr 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KPC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计划</a:t>
                      </a:r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月检修</a:t>
                      </a:r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30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CFF"/>
                    </a:solidFill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伊朗</a:t>
                      </a:r>
                      <a:r>
                        <a:rPr 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FPC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计划</a:t>
                      </a:r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日检修</a:t>
                      </a:r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30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文莱</a:t>
                      </a:r>
                      <a:r>
                        <a:rPr 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BMC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四月初停车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委内瑞拉</a:t>
                      </a:r>
                      <a:r>
                        <a:rPr 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Supermetanol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负荷</a:t>
                      </a:r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成附近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88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委内瑞拉</a:t>
                      </a:r>
                      <a:r>
                        <a:rPr 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metor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160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一套</a:t>
                      </a:r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85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万吨装置</a:t>
                      </a:r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zh-CN" altLang="en-US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月初停车，另一套正常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CFF"/>
                    </a:solidFill>
                  </a:tcPr>
                </a:tc>
              </a:tr>
              <a:tr h="2917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阿曼Salalah甲醇公司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4.1</a:t>
                      </a:r>
                      <a:r>
                        <a:rPr lang="zh-CN" altLang="en-US" sz="1800" b="0" i="0" u="none" strike="noStrike" dirty="0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停车，计划</a:t>
                      </a:r>
                      <a:r>
                        <a:rPr lang="en-US" altLang="zh-CN" sz="1800" b="0" i="0" u="none" strike="noStrike" dirty="0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35</a:t>
                      </a:r>
                      <a:r>
                        <a:rPr lang="zh-CN" altLang="en-US" sz="1800" b="0" i="0" u="none" strike="noStrike" dirty="0">
                          <a:solidFill>
                            <a:srgbClr val="353535"/>
                          </a:solidFill>
                          <a:effectLst/>
                          <a:latin typeface="+mj-ea"/>
                          <a:ea typeface="+mj-ea"/>
                        </a:rPr>
                        <a:t>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0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15546" y="633556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165CA1-2E65-4CB9-913C-FBA09AC66862}" type="slidenum">
              <a:rPr lang="zh-C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8475" y="0"/>
            <a:ext cx="7908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内外</a:t>
            </a: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盘价差格局发生转换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922401"/>
              </p:ext>
            </p:extLst>
          </p:nvPr>
        </p:nvGraphicFramePr>
        <p:xfrm>
          <a:off x="1082675" y="909638"/>
          <a:ext cx="6858000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0" name="工作表" r:id="rId4" imgW="3619367" imgH="2448028" progId="Excel.Sheet.12">
                  <p:link updateAutomatic="1"/>
                </p:oleObj>
              </mc:Choice>
              <mc:Fallback>
                <p:oleObj name="工作表" r:id="rId4" imgW="3619367" imgH="244802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675" y="909638"/>
                        <a:ext cx="6858000" cy="357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339890"/>
              </p:ext>
            </p:extLst>
          </p:nvPr>
        </p:nvGraphicFramePr>
        <p:xfrm>
          <a:off x="385763" y="4833938"/>
          <a:ext cx="8251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" name="工作表" r:id="rId6" imgW="9858241" imgH="923983" progId="Excel.Sheet.12">
                  <p:link updateAutomatic="1"/>
                </p:oleObj>
              </mc:Choice>
              <mc:Fallback>
                <p:oleObj name="工作表" r:id="rId6" imgW="9858241" imgH="92398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763" y="4833938"/>
                        <a:ext cx="82518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8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15546" y="633556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165CA1-2E65-4CB9-913C-FBA09AC66862}" type="slidenum">
              <a:rPr lang="zh-C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8475" y="0"/>
            <a:ext cx="738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外盘价格维持动荡格局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96287"/>
              </p:ext>
            </p:extLst>
          </p:nvPr>
        </p:nvGraphicFramePr>
        <p:xfrm>
          <a:off x="74613" y="1177925"/>
          <a:ext cx="4581525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7" name="工作表" r:id="rId4" imgW="4943427" imgH="2686109" progId="Excel.Sheet.12">
                  <p:link updateAutomatic="1"/>
                </p:oleObj>
              </mc:Choice>
              <mc:Fallback>
                <p:oleObj name="工作表" r:id="rId4" imgW="4943427" imgH="26861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13" y="1177925"/>
                        <a:ext cx="4581525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136965"/>
              </p:ext>
            </p:extLst>
          </p:nvPr>
        </p:nvGraphicFramePr>
        <p:xfrm>
          <a:off x="4646613" y="1173163"/>
          <a:ext cx="4403725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8" name="工作表" r:id="rId6" imgW="4571989" imgH="2848069" progId="Excel.Sheet.12">
                  <p:link updateAutomatic="1"/>
                </p:oleObj>
              </mc:Choice>
              <mc:Fallback>
                <p:oleObj name="工作表" r:id="rId6" imgW="4571989" imgH="28480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6613" y="1173163"/>
                        <a:ext cx="4403725" cy="269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7875"/>
              </p:ext>
            </p:extLst>
          </p:nvPr>
        </p:nvGraphicFramePr>
        <p:xfrm>
          <a:off x="96838" y="4305300"/>
          <a:ext cx="89312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9" name="工作表" r:id="rId8" imgW="9858241" imgH="923983" progId="Excel.Sheet.12">
                  <p:link updateAutomatic="1"/>
                </p:oleObj>
              </mc:Choice>
              <mc:Fallback>
                <p:oleObj name="工作表" r:id="rId8" imgW="9858241" imgH="92398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838" y="4305300"/>
                        <a:ext cx="8931275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165CA1-2E65-4CB9-913C-FBA09AC66862}" type="slidenum">
              <a:rPr lang="zh-C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98475" y="0"/>
            <a:ext cx="7386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下游负荷：甲醛维持低位，醋酸下降明显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641555"/>
              </p:ext>
            </p:extLst>
          </p:nvPr>
        </p:nvGraphicFramePr>
        <p:xfrm>
          <a:off x="406400" y="714375"/>
          <a:ext cx="398145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" name="工作表" r:id="rId4" imgW="3981358" imgH="2838352" progId="Excel.Sheet.12">
                  <p:link updateAutomatic="1"/>
                </p:oleObj>
              </mc:Choice>
              <mc:Fallback>
                <p:oleObj name="工作表" r:id="rId4" imgW="3981358" imgH="28383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400" y="714375"/>
                        <a:ext cx="3981450" cy="283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38894"/>
              </p:ext>
            </p:extLst>
          </p:nvPr>
        </p:nvGraphicFramePr>
        <p:xfrm>
          <a:off x="4568825" y="714375"/>
          <a:ext cx="439102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" name="工作表" r:id="rId6" imgW="4391128" imgH="2838352" progId="Excel.Sheet.12">
                  <p:link updateAutomatic="1"/>
                </p:oleObj>
              </mc:Choice>
              <mc:Fallback>
                <p:oleObj name="工作表" r:id="rId6" imgW="4391128" imgH="28383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8825" y="714375"/>
                        <a:ext cx="4391025" cy="283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808361"/>
              </p:ext>
            </p:extLst>
          </p:nvPr>
        </p:nvGraphicFramePr>
        <p:xfrm>
          <a:off x="387350" y="3652838"/>
          <a:ext cx="397192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" name="工作表" r:id="rId8" imgW="3971910" imgH="2828904" progId="Excel.Sheet.12">
                  <p:link updateAutomatic="1"/>
                </p:oleObj>
              </mc:Choice>
              <mc:Fallback>
                <p:oleObj name="工作表" r:id="rId8" imgW="3971910" imgH="282890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7350" y="3652838"/>
                        <a:ext cx="3971925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417883"/>
              </p:ext>
            </p:extLst>
          </p:nvPr>
        </p:nvGraphicFramePr>
        <p:xfrm>
          <a:off x="4559300" y="3619500"/>
          <a:ext cx="439102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" name="工作表" r:id="rId10" imgW="4391128" imgH="2838352" progId="Excel.Sheet.12">
                  <p:link updateAutomatic="1"/>
                </p:oleObj>
              </mc:Choice>
              <mc:Fallback>
                <p:oleObj name="工作表" r:id="rId10" imgW="4391128" imgH="28383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59300" y="3619500"/>
                        <a:ext cx="4391025" cy="283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1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165CA1-2E65-4CB9-913C-FBA09AC66862}" type="slidenum">
              <a:rPr lang="zh-C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2579" y="4417358"/>
            <a:ext cx="431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目前传统下游综合利润</a:t>
            </a:r>
            <a:r>
              <a:rPr lang="en-US" altLang="zh-CN" sz="2000" dirty="0" smtClean="0"/>
              <a:t>950</a:t>
            </a:r>
            <a:r>
              <a:rPr lang="zh-CN" altLang="en-US" sz="2000" dirty="0" smtClean="0"/>
              <a:t>左右，历史区间</a:t>
            </a:r>
            <a:r>
              <a:rPr lang="en-US" altLang="zh-CN" sz="2000" dirty="0" smtClean="0"/>
              <a:t>[-100, 600]</a:t>
            </a:r>
            <a:r>
              <a:rPr lang="zh-CN" altLang="en-US" sz="2000" dirty="0" smtClean="0"/>
              <a:t>；</a:t>
            </a:r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98475" y="0"/>
            <a:ext cx="7386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传统下游利润整体较好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3350"/>
              </p:ext>
            </p:extLst>
          </p:nvPr>
        </p:nvGraphicFramePr>
        <p:xfrm>
          <a:off x="114300" y="704850"/>
          <a:ext cx="4549775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" name="工作表" r:id="rId4" imgW="4400576" imgH="2838352" progId="Excel.Sheet.12">
                  <p:link updateAutomatic="1"/>
                </p:oleObj>
              </mc:Choice>
              <mc:Fallback>
                <p:oleObj name="工作表" r:id="rId4" imgW="4400576" imgH="28383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" y="704850"/>
                        <a:ext cx="4549775" cy="290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04798"/>
              </p:ext>
            </p:extLst>
          </p:nvPr>
        </p:nvGraphicFramePr>
        <p:xfrm>
          <a:off x="4619625" y="704850"/>
          <a:ext cx="4391025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" name="工作表" r:id="rId6" imgW="4391128" imgH="2838352" progId="Excel.Sheet.12">
                  <p:link updateAutomatic="1"/>
                </p:oleObj>
              </mc:Choice>
              <mc:Fallback>
                <p:oleObj name="工作表" r:id="rId6" imgW="4391128" imgH="28383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9625" y="704850"/>
                        <a:ext cx="4391025" cy="290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78367"/>
              </p:ext>
            </p:extLst>
          </p:nvPr>
        </p:nvGraphicFramePr>
        <p:xfrm>
          <a:off x="4621213" y="3722688"/>
          <a:ext cx="4389437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" name="工作表" r:id="rId8" imgW="4486147" imgH="2819456" progId="Excel.Sheet.12">
                  <p:link updateAutomatic="1"/>
                </p:oleObj>
              </mc:Choice>
              <mc:Fallback>
                <p:oleObj name="工作表" r:id="rId8" imgW="4486147" imgH="28194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1213" y="3722688"/>
                        <a:ext cx="4389437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5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动力煤营销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5673</TotalTime>
  <Words>610</Words>
  <Application>Microsoft Office PowerPoint</Application>
  <PresentationFormat>全屏显示(4:3)</PresentationFormat>
  <Paragraphs>98</Paragraphs>
  <Slides>15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链接</vt:lpstr>
      </vt:variant>
      <vt:variant>
        <vt:i4>27</vt:i4>
      </vt:variant>
      <vt:variant>
        <vt:lpstr>幻灯片标题</vt:lpstr>
      </vt:variant>
      <vt:variant>
        <vt:i4>15</vt:i4>
      </vt:variant>
    </vt:vector>
  </HeadingPairs>
  <TitlesOfParts>
    <vt:vector size="44" baseType="lpstr">
      <vt:lpstr>Office 主题</vt:lpstr>
      <vt:lpstr>动力煤营销</vt:lpstr>
      <vt:lpstr>E:\甲醇数据库\D-price-W-new.xlsx!核心图![D-price-W-new.xlsx]核心图 图表 24</vt:lpstr>
      <vt:lpstr>E:\甲醇数据库\D-price-W-new.xlsx!周报和成本端 !R305C6:R317C17</vt:lpstr>
      <vt:lpstr>E:\甲醇数据库\D-price-W-new.xlsx!核心图![D-price-W-new.xlsx]核心图 图表 3</vt:lpstr>
      <vt:lpstr>E:\甲醇数据库\D-price-W-new.xlsx!核心图![D-price-W-new.xlsx]核心图 图表 8</vt:lpstr>
      <vt:lpstr>E:\甲醇数据库\D-price-W-new.xlsx!文章专用图![D-price-W-new.xlsx]文章专用图 图表 1</vt:lpstr>
      <vt:lpstr>E:\甲醇数据库\D-price-W-new.xlsx!周报和成本端 !R342C5:R345C15</vt:lpstr>
      <vt:lpstr>E:\甲醇数据库\D-price-W-new.xlsx!核心图![D-price-W-new.xlsx]核心图 图表 14</vt:lpstr>
      <vt:lpstr>E:\甲醇数据库\D-price-W-new.xlsx!核心图![D-price-W-new.xlsx]核心图 图表 5</vt:lpstr>
      <vt:lpstr>E:\甲醇数据库\D-price-W-new.xlsx!周报和成本端 !R335C5:R338C15</vt:lpstr>
      <vt:lpstr>E:\甲醇数据库\D-price-W-new.xlsx!图 ![D-price-W-new.xlsx]图  图表 70</vt:lpstr>
      <vt:lpstr>E:\甲醇数据库\D-price-W-new.xlsx!图 ![D-price-W-new.xlsx]图  图表 75</vt:lpstr>
      <vt:lpstr>E:\甲醇数据库\D-price-W-new.xlsx!图 ![D-price-W-new.xlsx]图  图表 100</vt:lpstr>
      <vt:lpstr>E:\甲醇数据库\D-price-W-new.xlsx!图 ![D-price-W-new.xlsx]图  图表 102</vt:lpstr>
      <vt:lpstr>E:\甲醇数据库\D-price-W-new.xlsx!图 ![D-price-W-new.xlsx]图  图表 28</vt:lpstr>
      <vt:lpstr>E:\甲醇数据库\D-price-W-new.xlsx!图 ![D-price-W-new.xlsx]图  图表 29</vt:lpstr>
      <vt:lpstr>E:\甲醇数据库\D-price-W-new.xlsx!图 ![D-price-W-new.xlsx]图  图表 72</vt:lpstr>
      <vt:lpstr>E:\甲醇数据库\D-price-W-new.xlsx!核心图![D-price-W-new.xlsx]核心图 图表 9</vt:lpstr>
      <vt:lpstr>E:\甲醇数据库\D-price-W-new.xlsx!图 ![D-price-W-new.xlsx]图  图表 86</vt:lpstr>
      <vt:lpstr>E:\甲醇数据库\D-price-W-new.xlsx!图 ![D-price-W-new.xlsx]图  图表 118</vt:lpstr>
      <vt:lpstr>E:\PTA期货\甲醇\h甲醇原数据库\D-price-W-new.xlsx!周报库存表格!R3C4:R5C9</vt:lpstr>
      <vt:lpstr>E:\PTA期货\甲醇\h甲醇原数据库\D-price-W-new.xlsx!核心图 (2)![D-price-W-new.xlsx]核心图 (2) 图表 2</vt:lpstr>
      <vt:lpstr>E:\PTA期货\甲醇\h甲醇原数据库\D-price-W-new.xlsx!核心图 (2)![D-price-W-new.xlsx]核心图 (2) 图表 1</vt:lpstr>
      <vt:lpstr>E:\PTA期货\甲醇\h甲醇原数据库\D-price-W-new.xlsx!图![D-price-W-new.xlsx]图 图表 5</vt:lpstr>
      <vt:lpstr>E:\PTA期货\甲醇\h甲醇原数据库\D-price-W-new.xlsx!周报库存表格!R9C4:R12C9</vt:lpstr>
      <vt:lpstr>E:\PTA期货\甲醇\h甲醇原数据库\D-price-W-new.xlsx!图![D-price-W-new.xlsx]图 图表 11</vt:lpstr>
      <vt:lpstr>E:\PTA期货\甲醇\h甲醇原数据库\D-price-W-new.xlsx!图![D-price-W-new.xlsx]图 图表 2</vt:lpstr>
      <vt:lpstr>E:\PTA期货\甲醇\h甲醇原数据库\D-price-W-new.xlsx!图![D-price-W-new.xlsx]图 图表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yanfa-han</cp:lastModifiedBy>
  <cp:revision>306</cp:revision>
  <dcterms:created xsi:type="dcterms:W3CDTF">2017-02-08T01:57:07Z</dcterms:created>
  <dcterms:modified xsi:type="dcterms:W3CDTF">2018-04-16T03:19:37Z</dcterms:modified>
</cp:coreProperties>
</file>